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Noto Sans TC" panose="020B0604020202020204" charset="-128"/>
      <p:regular r:id="rId9"/>
    </p:embeddedFont>
    <p:embeddedFont>
      <p:font typeface="Sora Medium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B6FA"/>
    <a:srgbClr val="32B3F5"/>
    <a:srgbClr val="97B8FF"/>
    <a:srgbClr val="76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960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4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gradFill flip="none" rotWithShape="1">
                  <a:gsLst>
                    <a:gs pos="48000">
                      <a:srgbClr val="97B8FF"/>
                    </a:gs>
                    <a:gs pos="0">
                      <a:srgbClr val="7030A0"/>
                    </a:gs>
                    <a:gs pos="97000">
                      <a:srgbClr val="67B6F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a typeface="Sora Medium" pitchFamily="34" charset="-122"/>
                <a:cs typeface="Sora Medium" pitchFamily="34" charset="-120"/>
              </a:rPr>
              <a:t>End-to-End Overview of Data Management</a:t>
            </a:r>
            <a:endParaRPr lang="en-US" sz="4450" b="1" dirty="0">
              <a:gradFill flip="none" rotWithShape="1">
                <a:gsLst>
                  <a:gs pos="48000">
                    <a:srgbClr val="97B8FF"/>
                  </a:gs>
                  <a:gs pos="0">
                    <a:srgbClr val="7030A0"/>
                  </a:gs>
                  <a:gs pos="97000">
                    <a:srgbClr val="67B6FA"/>
                  </a:gs>
                </a:gsLst>
                <a:path path="circle">
                  <a:fillToRect r="100000" b="100000"/>
                </a:path>
                <a:tileRect l="-100000" t="-100000"/>
              </a:gra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1225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dirty="0">
                <a:gradFill flip="none" rotWithShape="1">
                  <a:gsLst>
                    <a:gs pos="48000">
                      <a:srgbClr val="97B8FF"/>
                    </a:gs>
                    <a:gs pos="0">
                      <a:srgbClr val="7030A0"/>
                    </a:gs>
                    <a:gs pos="97000">
                      <a:srgbClr val="67B6F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cs typeface="Sora Medium" pitchFamily="34" charset="-120"/>
              </a:rPr>
              <a:t>A Complete Framework for Modern Enterprises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51863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comprehensive approach to managing your organization's most valuable asset—data—from collection through governance to consumption and beyond.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31507"/>
            <a:ext cx="7376993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800" b="1" dirty="0">
                <a:gradFill flip="none" rotWithShape="1">
                  <a:gsLst>
                    <a:gs pos="48000">
                      <a:srgbClr val="97B8FF"/>
                    </a:gs>
                    <a:gs pos="0">
                      <a:srgbClr val="7030A0"/>
                    </a:gs>
                    <a:gs pos="97000">
                      <a:srgbClr val="67B6F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cs typeface="Sora Medium" pitchFamily="34" charset="-120"/>
              </a:rPr>
              <a:t>What</a:t>
            </a:r>
            <a:r>
              <a:rPr lang="en-US" sz="440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 is Data Management?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784384" y="1807726"/>
            <a:ext cx="7629168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E0D6DE"/>
                </a:solidFill>
                <a:ea typeface="Noto Sans TC" pitchFamily="34" charset="-122"/>
                <a:cs typeface="Noto Sans TC" pitchFamily="34" charset="-120"/>
              </a:rPr>
              <a:t>Data Management is the practice of collecting, storing, organizing, and maintaining data in a secure, reliable, and efficient manner to support business needs.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84384" y="3068717"/>
            <a:ext cx="3708082" cy="2378988"/>
          </a:xfrm>
          <a:prstGeom prst="roundRect">
            <a:avLst>
              <a:gd name="adj" fmla="val 4612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4" y="3068717"/>
            <a:ext cx="91440" cy="23789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8708" y="3304461"/>
            <a:ext cx="293310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ea typeface="Sora Medium" pitchFamily="34" charset="-122"/>
                <a:cs typeface="Sora Medium" pitchFamily="34" charset="-120"/>
              </a:rPr>
              <a:t>Quality &amp; Compliance</a:t>
            </a:r>
          </a:p>
        </p:txBody>
      </p:sp>
      <p:sp>
        <p:nvSpPr>
          <p:cNvPr id="7" name="Text 4"/>
          <p:cNvSpPr/>
          <p:nvPr/>
        </p:nvSpPr>
        <p:spPr>
          <a:xfrm>
            <a:off x="1088708" y="3849886"/>
            <a:ext cx="3168015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Ensures data quality, availability, and regulatory compliance across the enterprise ecosystem.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705350" y="3068717"/>
            <a:ext cx="3708202" cy="2378988"/>
          </a:xfrm>
          <a:prstGeom prst="roundRect">
            <a:avLst>
              <a:gd name="adj" fmla="val 4612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90" y="3068717"/>
            <a:ext cx="91440" cy="23789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009674" y="3304461"/>
            <a:ext cx="26615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ea typeface="Sora Medium" pitchFamily="34" charset="-122"/>
                <a:cs typeface="Sora Medium" pitchFamily="34" charset="-120"/>
              </a:rPr>
              <a:t>Decision Support</a:t>
            </a:r>
            <a:endParaRPr lang="en-US" sz="2400" b="1" dirty="0"/>
          </a:p>
        </p:txBody>
      </p:sp>
      <p:sp>
        <p:nvSpPr>
          <p:cNvPr id="11" name="Text 7"/>
          <p:cNvSpPr/>
          <p:nvPr/>
        </p:nvSpPr>
        <p:spPr>
          <a:xfrm>
            <a:off x="5009674" y="3849886"/>
            <a:ext cx="3168134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Enables data-driven decision-making, advanced analytics, and AI/ML capabilities.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84384" y="5660588"/>
            <a:ext cx="7629168" cy="1697950"/>
          </a:xfrm>
          <a:prstGeom prst="roundRect">
            <a:avLst>
              <a:gd name="adj" fmla="val 6462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4" y="5660588"/>
            <a:ext cx="91440" cy="16979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88708" y="5896332"/>
            <a:ext cx="26615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ea typeface="Sora Medium" pitchFamily="34" charset="-122"/>
                <a:cs typeface="Sora Medium" pitchFamily="34" charset="-120"/>
              </a:rPr>
              <a:t>Full Lifecycle</a:t>
            </a:r>
            <a:endParaRPr lang="en-US" sz="2400" b="1" dirty="0"/>
          </a:p>
        </p:txBody>
      </p:sp>
      <p:sp>
        <p:nvSpPr>
          <p:cNvPr id="15" name="Text 10"/>
          <p:cNvSpPr/>
          <p:nvPr/>
        </p:nvSpPr>
        <p:spPr>
          <a:xfrm>
            <a:off x="1088708" y="6441758"/>
            <a:ext cx="708910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0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Covers the complete data journey from initial ingestion to long-term archival strategies.</a:t>
            </a: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522" y="1855589"/>
            <a:ext cx="4912995" cy="4912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7250"/>
            <a:ext cx="1031938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gradFill flip="none" rotWithShape="1">
                  <a:gsLst>
                    <a:gs pos="48000">
                      <a:srgbClr val="97B8FF"/>
                    </a:gs>
                    <a:gs pos="0">
                      <a:srgbClr val="7030A0"/>
                    </a:gs>
                    <a:gs pos="97000">
                      <a:srgbClr val="67B6F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cs typeface="Sora Medium" pitchFamily="34" charset="-120"/>
              </a:rPr>
              <a:t>End-to-End Data Management Framework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184523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comprehensive data management lifecycle consists of eight interconnected stages that form the backbone of enterprise data operations.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675930" y="237041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B05EF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Data Ingestion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787253"/>
            <a:ext cx="42920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Acquiring data from various sources (databases, APIs, IoT devices, streaming)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77" y="2931319"/>
            <a:ext cx="3880128" cy="388012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669" y="3365778"/>
            <a:ext cx="288369" cy="3605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44407" y="237041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B05EF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Data Storage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544407" y="2787253"/>
            <a:ext cx="42922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Storing in structured, semi-structured, or unstructured formats (Lakes, Warehouses)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077" y="2931319"/>
            <a:ext cx="3880128" cy="388012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606" y="3544372"/>
            <a:ext cx="288369" cy="3605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44407" y="369320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D8AF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Data Integration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544407" y="4110038"/>
            <a:ext cx="42922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Combining and transforming data for unified access and analysis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077" y="2931319"/>
            <a:ext cx="3880128" cy="388012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181" y="4394835"/>
            <a:ext cx="288369" cy="36052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44407" y="501598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D8AF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Data Quality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9544407" y="5432822"/>
            <a:ext cx="42922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Profiling, cleansing, and validating data for accuracy and completeness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5077" y="2931319"/>
            <a:ext cx="3880128" cy="388012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7587" y="5418773"/>
            <a:ext cx="288369" cy="3605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9544407" y="633876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AFCB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Data Governance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9544407" y="6755606"/>
            <a:ext cx="42922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Defining policies, standards, and compliance measures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077" y="2931319"/>
            <a:ext cx="3880128" cy="3880128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7124" y="6016347"/>
            <a:ext cx="288369" cy="360521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2675930" y="633876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AFCB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Data Security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13"/>
          <p:cNvSpPr/>
          <p:nvPr/>
        </p:nvSpPr>
        <p:spPr>
          <a:xfrm>
            <a:off x="793790" y="6755606"/>
            <a:ext cx="42920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Protecting sensitive data through encryption, masking, and access control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75077" y="2931319"/>
            <a:ext cx="3880128" cy="3880128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3186" y="5837753"/>
            <a:ext cx="288369" cy="360521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2507813" y="5015984"/>
            <a:ext cx="257806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D8AF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Data Consumption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 15"/>
          <p:cNvSpPr/>
          <p:nvPr/>
        </p:nvSpPr>
        <p:spPr>
          <a:xfrm>
            <a:off x="793790" y="5432822"/>
            <a:ext cx="42920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Enabling BI, analytics, AI/ML, and reporting capabilities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75077" y="2931319"/>
            <a:ext cx="3880128" cy="3880128"/>
          </a:xfrm>
          <a:prstGeom prst="rect">
            <a:avLst/>
          </a:prstGeom>
        </p:spPr>
      </p:pic>
      <p:pic>
        <p:nvPicPr>
          <p:cNvPr id="31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5612" y="4987290"/>
            <a:ext cx="288369" cy="360521"/>
          </a:xfrm>
          <a:prstGeom prst="rect">
            <a:avLst/>
          </a:prstGeom>
        </p:spPr>
      </p:pic>
      <p:sp>
        <p:nvSpPr>
          <p:cNvPr id="32" name="Text 16"/>
          <p:cNvSpPr/>
          <p:nvPr/>
        </p:nvSpPr>
        <p:spPr>
          <a:xfrm>
            <a:off x="2675930" y="369320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D8AF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Data Archival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 17"/>
          <p:cNvSpPr/>
          <p:nvPr/>
        </p:nvSpPr>
        <p:spPr>
          <a:xfrm>
            <a:off x="793790" y="4110038"/>
            <a:ext cx="42920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Managing historical data efficiently with proper retention policies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75077" y="2931319"/>
            <a:ext cx="3880128" cy="3880128"/>
          </a:xfrm>
          <a:prstGeom prst="rect">
            <a:avLst/>
          </a:prstGeom>
        </p:spPr>
      </p:pic>
      <p:pic>
        <p:nvPicPr>
          <p:cNvPr id="35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24205" y="3963353"/>
            <a:ext cx="288369" cy="3605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2371"/>
            <a:ext cx="742045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50"/>
              </a:lnSpc>
              <a:buNone/>
            </a:pPr>
            <a:r>
              <a:rPr lang="en-US" sz="4000" b="1" dirty="0">
                <a:gradFill flip="none" rotWithShape="1">
                  <a:gsLst>
                    <a:gs pos="48000">
                      <a:srgbClr val="97B8FF"/>
                    </a:gs>
                    <a:gs pos="0">
                      <a:srgbClr val="7030A0"/>
                    </a:gs>
                    <a:gs pos="97000">
                      <a:srgbClr val="67B6F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cs typeface="Sora Medium" pitchFamily="34" charset="-120"/>
              </a:rPr>
              <a:t>Data Management Tools by Category</a:t>
            </a:r>
          </a:p>
        </p:txBody>
      </p:sp>
      <p:sp>
        <p:nvSpPr>
          <p:cNvPr id="4" name="Shape 1"/>
          <p:cNvSpPr/>
          <p:nvPr/>
        </p:nvSpPr>
        <p:spPr>
          <a:xfrm>
            <a:off x="6280190" y="1606629"/>
            <a:ext cx="7556421" cy="1224320"/>
          </a:xfrm>
          <a:prstGeom prst="roundRect">
            <a:avLst>
              <a:gd name="adj" fmla="val 1945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38900" y="1765340"/>
            <a:ext cx="251698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Ingestion &amp; Storage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38900" y="2108597"/>
            <a:ext cx="7239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F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Ingestion:</a:t>
            </a:r>
            <a:r>
              <a:rPr lang="en-US" sz="1400" dirty="0">
                <a:solidFill>
                  <a:srgbClr val="403C4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Apache NiFi, Talend, Fivetran, Kafka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38900" y="2418159"/>
            <a:ext cx="7239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F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Storage:</a:t>
            </a:r>
            <a:r>
              <a:rPr lang="en-US" sz="14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Snowflake, Amazon S3, Google BigQuery, Delta Lake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2989659"/>
            <a:ext cx="7556421" cy="1224320"/>
          </a:xfrm>
          <a:prstGeom prst="roundRect">
            <a:avLst>
              <a:gd name="adj" fmla="val 1945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438900" y="3148370"/>
            <a:ext cx="20964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&amp; Quality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38900" y="3491627"/>
            <a:ext cx="7239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F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Integration:</a:t>
            </a:r>
            <a:r>
              <a:rPr lang="en-US" sz="14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Informatica, Talend, dbt, MuleSoft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38900" y="3801189"/>
            <a:ext cx="7239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F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Quality:</a:t>
            </a:r>
            <a:r>
              <a:rPr lang="en-US" sz="14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Great Expectations, Talend Data Quality, Ataccama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4372689"/>
            <a:ext cx="7556421" cy="1224320"/>
          </a:xfrm>
          <a:prstGeom prst="roundRect">
            <a:avLst>
              <a:gd name="adj" fmla="val 1945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438900" y="4531400"/>
            <a:ext cx="229778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Governance &amp; Security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38900" y="4874657"/>
            <a:ext cx="7239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F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Governance:</a:t>
            </a:r>
            <a:r>
              <a:rPr lang="en-US" sz="14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Collibra, Alation, Apache Atlas, Microsoft Purview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38900" y="5184219"/>
            <a:ext cx="7239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F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Security:</a:t>
            </a:r>
            <a:r>
              <a:rPr lang="en-US" sz="14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Privacera, Immuta, AWS KMS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5755719"/>
            <a:ext cx="7556421" cy="914757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438900" y="5914430"/>
            <a:ext cx="246530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Analytics &amp; Visualization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438900" y="6257687"/>
            <a:ext cx="7239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F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 &amp; Analytics:</a:t>
            </a:r>
            <a:r>
              <a:rPr lang="en-US" sz="14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Power BI, Tableau, Looker, Qlik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280190" y="6849070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Enterprise data management requires an integrated toolset spanning these critical functional domains, with appropriate integration points between systems.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370" y="529828"/>
            <a:ext cx="6168271" cy="3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50"/>
              </a:lnSpc>
              <a:buNone/>
            </a:pPr>
            <a:r>
              <a:rPr lang="en-US" sz="4450" b="1" dirty="0">
                <a:gradFill flip="none" rotWithShape="1">
                  <a:gsLst>
                    <a:gs pos="48000">
                      <a:srgbClr val="97B8FF"/>
                    </a:gs>
                    <a:gs pos="0">
                      <a:srgbClr val="7030A0"/>
                    </a:gs>
                    <a:gs pos="97000">
                      <a:srgbClr val="67B6F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cs typeface="Sora Medium" pitchFamily="34" charset="-120"/>
              </a:rPr>
              <a:t>Benefits of Effective Data Management</a:t>
            </a:r>
          </a:p>
        </p:txBody>
      </p:sp>
      <p:sp>
        <p:nvSpPr>
          <p:cNvPr id="3" name="Shape 1"/>
          <p:cNvSpPr/>
          <p:nvPr/>
        </p:nvSpPr>
        <p:spPr>
          <a:xfrm>
            <a:off x="674370" y="1437561"/>
            <a:ext cx="7167324" cy="974527"/>
          </a:xfrm>
          <a:prstGeom prst="roundRect">
            <a:avLst>
              <a:gd name="adj" fmla="val 7506"/>
            </a:avLst>
          </a:prstGeom>
          <a:solidFill>
            <a:srgbClr val="07070C"/>
          </a:solidFill>
          <a:ln>
            <a:solidFill>
              <a:srgbClr val="3F3F44"/>
            </a:solidFill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1422321"/>
            <a:ext cx="7167324" cy="6096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211" y="1249799"/>
            <a:ext cx="375642" cy="3756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14745" y="1750576"/>
            <a:ext cx="2193608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Decision-Making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14745" y="2071330"/>
            <a:ext cx="688657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to high-quality, trusted data drives better strategic and operational decisions across the organization.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4"/>
          <p:cNvSpPr/>
          <p:nvPr/>
        </p:nvSpPr>
        <p:spPr>
          <a:xfrm>
            <a:off x="674370" y="2724983"/>
            <a:ext cx="7167324" cy="974527"/>
          </a:xfrm>
          <a:prstGeom prst="roundRect">
            <a:avLst>
              <a:gd name="adj" fmla="val 7506"/>
            </a:avLst>
          </a:prstGeom>
          <a:solidFill>
            <a:srgbClr val="07070C"/>
          </a:solidFill>
          <a:ln>
            <a:solidFill>
              <a:srgbClr val="3F3F44"/>
            </a:solidFill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2709743"/>
            <a:ext cx="7167324" cy="6096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211" y="2537222"/>
            <a:ext cx="375642" cy="37564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814745" y="3037999"/>
            <a:ext cx="1770698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Operational Efficiency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814745" y="3358753"/>
            <a:ext cx="688657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Streamlined data processes reduce redundancy and manual effort, lowering TCO while improving productivity.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hape 7"/>
          <p:cNvSpPr/>
          <p:nvPr/>
        </p:nvSpPr>
        <p:spPr>
          <a:xfrm>
            <a:off x="674370" y="4012406"/>
            <a:ext cx="7167324" cy="974527"/>
          </a:xfrm>
          <a:prstGeom prst="roundRect">
            <a:avLst>
              <a:gd name="adj" fmla="val 7506"/>
            </a:avLst>
          </a:prstGeom>
          <a:solidFill>
            <a:srgbClr val="07070C"/>
          </a:solidFill>
          <a:ln>
            <a:solidFill>
              <a:srgbClr val="3F3F44"/>
            </a:solidFill>
          </a:ln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3997166"/>
            <a:ext cx="7167324" cy="6096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211" y="3824645"/>
            <a:ext cx="375642" cy="37564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814745" y="4325422"/>
            <a:ext cx="1881068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Regulatory Compliance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 9"/>
          <p:cNvSpPr/>
          <p:nvPr/>
        </p:nvSpPr>
        <p:spPr>
          <a:xfrm>
            <a:off x="814745" y="4646176"/>
            <a:ext cx="688657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 frameworks ensure adherence to GDPR, HIPAA, CCPA, and industry-specific regulations.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Shape 10"/>
          <p:cNvSpPr/>
          <p:nvPr/>
        </p:nvSpPr>
        <p:spPr>
          <a:xfrm>
            <a:off x="674370" y="5299829"/>
            <a:ext cx="7167324" cy="974527"/>
          </a:xfrm>
          <a:prstGeom prst="roundRect">
            <a:avLst>
              <a:gd name="adj" fmla="val 7506"/>
            </a:avLst>
          </a:prstGeom>
          <a:solidFill>
            <a:srgbClr val="07070C"/>
          </a:solidFill>
          <a:ln>
            <a:solidFill>
              <a:srgbClr val="3F3F44"/>
            </a:solidFill>
          </a:ln>
        </p:spPr>
        <p:txBody>
          <a:bodyPr/>
          <a:lstStyle/>
          <a:p>
            <a:endParaRPr lang="en-IN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5284589"/>
            <a:ext cx="7167324" cy="6096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211" y="5112068"/>
            <a:ext cx="375642" cy="37564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814745" y="5612844"/>
            <a:ext cx="2266712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&amp; Risk Management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12"/>
          <p:cNvSpPr/>
          <p:nvPr/>
        </p:nvSpPr>
        <p:spPr>
          <a:xfrm>
            <a:off x="814745" y="5933599"/>
            <a:ext cx="688657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Comprehensive security controls protect sensitive data and reduce exposure to data breaches.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hape 13"/>
          <p:cNvSpPr/>
          <p:nvPr/>
        </p:nvSpPr>
        <p:spPr>
          <a:xfrm>
            <a:off x="674370" y="6587252"/>
            <a:ext cx="7167324" cy="974527"/>
          </a:xfrm>
          <a:prstGeom prst="roundRect">
            <a:avLst>
              <a:gd name="adj" fmla="val 7506"/>
            </a:avLst>
          </a:prstGeom>
          <a:solidFill>
            <a:srgbClr val="07070C"/>
          </a:solidFill>
          <a:ln>
            <a:solidFill>
              <a:srgbClr val="3F3F44"/>
            </a:solidFill>
          </a:ln>
        </p:spPr>
      </p:sp>
      <p:pic>
        <p:nvPicPr>
          <p:cNvPr id="28" name="Image 1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6572012"/>
            <a:ext cx="7167324" cy="60960"/>
          </a:xfrm>
          <a:prstGeom prst="rect">
            <a:avLst/>
          </a:prstGeom>
        </p:spPr>
      </p:pic>
      <p:pic>
        <p:nvPicPr>
          <p:cNvPr id="29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211" y="6399490"/>
            <a:ext cx="375642" cy="375642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>
            <a:off x="814745" y="6900267"/>
            <a:ext cx="2100620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Cross-Team Collaboration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 15"/>
          <p:cNvSpPr/>
          <p:nvPr/>
        </p:nvSpPr>
        <p:spPr>
          <a:xfrm>
            <a:off x="814745" y="7221022"/>
            <a:ext cx="688657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data models and accessibility foster cooperation between business and technical teams.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829" y="1249799"/>
            <a:ext cx="5808702" cy="5808702"/>
          </a:xfrm>
          <a:prstGeom prst="rect">
            <a:avLst/>
          </a:prstGeom>
        </p:spPr>
      </p:pic>
      <p:sp>
        <p:nvSpPr>
          <p:cNvPr id="34" name="Text 16"/>
          <p:cNvSpPr/>
          <p:nvPr/>
        </p:nvSpPr>
        <p:spPr>
          <a:xfrm>
            <a:off x="8154829" y="7199352"/>
            <a:ext cx="5808702" cy="400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Organizations with mature data management practices report </a:t>
            </a:r>
            <a:r>
              <a:rPr lang="en-US" sz="1200" b="1" dirty="0">
                <a:solidFill>
                  <a:srgbClr val="FFAD9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35% higher</a:t>
            </a:r>
            <a:r>
              <a:rPr lang="en-US" sz="12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operational efficiency and </a:t>
            </a:r>
            <a:r>
              <a:rPr lang="en-US" sz="1200" b="1" dirty="0">
                <a:solidFill>
                  <a:srgbClr val="FFAD9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25% better</a:t>
            </a:r>
            <a:r>
              <a:rPr lang="en-US" sz="12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decision-making outcomes.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3382089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50"/>
              </a:lnSpc>
              <a:buNone/>
            </a:pPr>
            <a:r>
              <a:rPr lang="en-US" sz="4000" b="1" dirty="0">
                <a:gradFill flip="none" rotWithShape="1">
                  <a:gsLst>
                    <a:gs pos="48000">
                      <a:srgbClr val="97B8FF"/>
                    </a:gs>
                    <a:gs pos="0">
                      <a:srgbClr val="7030A0"/>
                    </a:gs>
                    <a:gs pos="97000">
                      <a:srgbClr val="67B6F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cs typeface="Sora Medium" pitchFamily="34" charset="-120"/>
              </a:rPr>
              <a:t>Conclusion</a:t>
            </a:r>
          </a:p>
        </p:txBody>
      </p:sp>
      <p:sp>
        <p:nvSpPr>
          <p:cNvPr id="3" name="Text 1"/>
          <p:cNvSpPr/>
          <p:nvPr/>
        </p:nvSpPr>
        <p:spPr>
          <a:xfrm>
            <a:off x="931307" y="1350169"/>
            <a:ext cx="6218873" cy="507206"/>
          </a:xfrm>
          <a:prstGeom prst="rect">
            <a:avLst/>
          </a:prstGeom>
          <a:noFill/>
          <a:ln/>
          <a:effectLst>
            <a:glow rad="127000">
              <a:schemeClr val="accent2"/>
            </a:glow>
          </a:effectLst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gradFill>
                  <a:gsLst>
                    <a:gs pos="48000">
                      <a:srgbClr val="97B8FF"/>
                    </a:gs>
                    <a:gs pos="0">
                      <a:srgbClr val="7030A0"/>
                    </a:gs>
                    <a:gs pos="97000">
                      <a:srgbClr val="67B6FA"/>
                    </a:gs>
                  </a:gsLst>
                  <a:path path="circle">
                    <a:fillToRect r="100000" b="100000"/>
                  </a:path>
                </a:gradFill>
                <a:ea typeface="Sora Medium" pitchFamily="34" charset="-122"/>
                <a:cs typeface="Sora Medium" pitchFamily="34" charset="-120"/>
              </a:rPr>
              <a:t>Data Management is the </a:t>
            </a:r>
            <a:r>
              <a:rPr lang="en-US" sz="2000" b="1" dirty="0">
                <a:solidFill>
                  <a:schemeClr val="accent2"/>
                </a:solidFill>
                <a:ea typeface="Sora Medium" pitchFamily="34" charset="-122"/>
                <a:cs typeface="Sora Medium" pitchFamily="34" charset="-120"/>
              </a:rPr>
              <a:t>backbone</a:t>
            </a:r>
            <a:r>
              <a:rPr lang="en-US" sz="2000" dirty="0">
                <a:gradFill>
                  <a:gsLst>
                    <a:gs pos="48000">
                      <a:srgbClr val="97B8FF"/>
                    </a:gs>
                    <a:gs pos="0">
                      <a:srgbClr val="7030A0"/>
                    </a:gs>
                    <a:gs pos="97000">
                      <a:srgbClr val="67B6FA"/>
                    </a:gs>
                  </a:gsLst>
                  <a:path path="circle">
                    <a:fillToRect r="100000" b="100000"/>
                  </a:path>
                </a:gradFill>
                <a:ea typeface="Sora Medium" pitchFamily="34" charset="-122"/>
                <a:cs typeface="Sora Medium" pitchFamily="34" charset="-120"/>
              </a:rPr>
              <a:t> of modern business intelligence, analytics, and AI capabilities.</a:t>
            </a:r>
            <a:endParaRPr lang="en-US" sz="2000" dirty="0">
              <a:gradFill>
                <a:gsLst>
                  <a:gs pos="48000">
                    <a:srgbClr val="97B8FF"/>
                  </a:gs>
                  <a:gs pos="0">
                    <a:srgbClr val="7030A0"/>
                  </a:gs>
                  <a:gs pos="97000">
                    <a:srgbClr val="67B6FA"/>
                  </a:gs>
                </a:gsLst>
                <a:path path="circle">
                  <a:fillToRect r="100000" b="100000"/>
                </a:path>
              </a:gra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728424" y="1350169"/>
            <a:ext cx="15240" cy="507206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5" name="Text 3"/>
          <p:cNvSpPr/>
          <p:nvPr/>
        </p:nvSpPr>
        <p:spPr>
          <a:xfrm>
            <a:off x="728424" y="2009537"/>
            <a:ext cx="6421755" cy="432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E0D6DE"/>
                </a:solidFill>
                <a:ea typeface="Noto Sans TC" pitchFamily="34" charset="-122"/>
                <a:cs typeface="Noto Sans TC" pitchFamily="34" charset="-120"/>
              </a:rPr>
              <a:t>By investing in robust data management practices and tools, organizations can ensure data is accurate, secure, and readily available to drive innovation and growth.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28424" y="2577465"/>
            <a:ext cx="1691045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97B8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Steps: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28424" y="2924056"/>
            <a:ext cx="642175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Font typeface="+mj-lt"/>
              <a:buAutoNum type="arabicPeriod"/>
            </a:pPr>
            <a:r>
              <a:rPr lang="en-US" sz="12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 your current data management maturity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28424" y="3187660"/>
            <a:ext cx="642175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Font typeface="+mj-lt"/>
              <a:buAutoNum type="arabicPeriod" startAt="2"/>
            </a:pPr>
            <a:r>
              <a:rPr lang="en-US" sz="12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 critical gaps in your data lifecycle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28424" y="3451265"/>
            <a:ext cx="642175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Font typeface="+mj-lt"/>
              <a:buAutoNum type="arabicPeriod" startAt="3"/>
            </a:pPr>
            <a:r>
              <a:rPr lang="en-US" sz="1200" dirty="0">
                <a:solidFill>
                  <a:srgbClr val="E0D6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a strategic roadmap for implementation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841" y="1350169"/>
            <a:ext cx="6421755" cy="642175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87841" y="7924086"/>
            <a:ext cx="642175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00" dirty="0">
                <a:solidFill>
                  <a:srgbClr val="E0D6DE"/>
                </a:solidFill>
                <a:ea typeface="Noto Sans TC" pitchFamily="34" charset="-122"/>
                <a:cs typeface="Noto Sans TC" pitchFamily="34" charset="-120"/>
              </a:rPr>
              <a:t>Transform your data from a business expense into your most valuable strategic asset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561</Words>
  <Application>Microsoft Office PowerPoint</Application>
  <PresentationFormat>Custom</PresentationFormat>
  <Paragraphs>68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Sora Medium</vt:lpstr>
      <vt:lpstr>Calibri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Sivakumar</dc:creator>
  <cp:lastModifiedBy>SIVAKUMAR MAHALINGAM</cp:lastModifiedBy>
  <cp:revision>4</cp:revision>
  <dcterms:created xsi:type="dcterms:W3CDTF">2025-08-12T15:07:16Z</dcterms:created>
  <dcterms:modified xsi:type="dcterms:W3CDTF">2025-08-12T15:52:16Z</dcterms:modified>
</cp:coreProperties>
</file>